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Nanum Gothic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Don't Giveup"/>
  <p:cmAuthor clrIdx="1" id="1" initials="" lastIdx="2" name="이승규"/>
  <p:cmAuthor clrIdx="2" id="2" initials="" lastIdx="1" name="강선규"/>
  <p:cmAuthor clrIdx="3" id="3" initials="" lastIdx="1" name="장성호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NanumGothic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NanumGothic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0-10-24T14:24:22.360">
    <p:pos x="6000" y="0"/>
    <p:text>평가 기준
개발문서의 구체성	20점	
전반적인 개발문서의 양호도 및 구체적 표현성
독창성	20점	
뚜렷한 독창성 유무 정도
발전 가능성	20점	
커뮤니티, 비즈니스 등에 대한 발전 가능성
완성도(작품데모)	20점	
데모 결과에 대한 시현 능숙도 및 원활한 작동
軍 공개SW 기여도	20점	
軍의 공개SW 기술내재화 가능성 정도</p:text>
  </p:cm>
  <p:cm authorId="1" idx="1" dt="2020-10-18T13:14:51.451">
    <p:pos x="6000" y="0"/>
    <p:text>_Marked as resolved_</p:text>
  </p:cm>
  <p:cm authorId="1" idx="2" dt="2020-10-18T13:15:18.387">
    <p:pos x="6000" y="0"/>
    <p:text>_Re-opened_</p:text>
  </p:cm>
  <p:cm authorId="2" idx="1" dt="2020-10-18T14:47:49.236">
    <p:pos x="6000" y="0"/>
    <p:text>PPT 배경 색깔 홈페이지 왼쪽 사이드바 처럼 아이콘에 맞춰서 아이콘 오른쪽 부분 배경색깔 맞추면 어떨까요??</p:text>
  </p:cm>
  <p:cm authorId="3" idx="1" dt="2020-10-24T14:24:22.360">
    <p:pos x="6000" y="0"/>
    <p:text>발표자 노트는 멘토님이 발표할 때 실제로 활용되는 건가요? 따로 발표용 워드를 작성해야되는 지 궁금하네요</p:text>
  </p:cm>
</p:cmLst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3cda3198c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3cda3198c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4baf0dd8a_6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4baf0dd8a_6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비슷한 서비스를 제공하는 상용 영상감시 솔루션 가격입니다.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상용 솔루션 사용 시 한 부대 당 기본 8대 이상은 설치하는데 월 요금 121,000+@에 전국 부대 개수까지 합치면 막대한 비용이 발생합니다.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a4baf0dd8a_67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a4baf0dd8a_67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기본적으로 가디언은 오픈소스 프로젝트입니다. 부대 내 도입시 상용 소프트웨어 이용 시의 비용을 절감할 수 있습니다. 또한, 커뮤니티가 활성화 된다면 유지보수 문제를 해결해나갈 수 있을 것이라 판단됩니다. 이 프로젝트가 성공적인 영상감시 솔루션으로 발전한다면 군대 뿐만 아니라 다양한 국가 시설에 도입할 수 있을 것이라 </a:t>
            </a:r>
            <a:r>
              <a:rPr lang="ko"/>
              <a:t>기대됩니다</a:t>
            </a:r>
            <a:r>
              <a:rPr lang="ko"/>
              <a:t>.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c6fa3c898_0_2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c6fa3c89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9e8b0e0e90_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9e8b0e0e9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3cda3198c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3cda3198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a601798027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a60179802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601798027_0_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60179802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45a00412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a45a00412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추후 사고 추적 용이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" name="Google Shape;11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4" name="Google Shape;74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8" name="Google Shape;18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rgbClr val="00385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" name="Google Shape;32;p5"/>
          <p:cNvGrpSpPr/>
          <p:nvPr/>
        </p:nvGrpSpPr>
        <p:grpSpPr>
          <a:xfrm>
            <a:off x="830392" y="886456"/>
            <a:ext cx="745763" cy="45826"/>
            <a:chOff x="4580561" y="2589004"/>
            <a:chExt cx="1064464" cy="25200"/>
          </a:xfrm>
        </p:grpSpPr>
        <p:sp>
          <p:nvSpPr>
            <p:cNvPr id="33" name="Google Shape;33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2" name="Google Shape;42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" name="Google Shape;44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" name="Google Shape;4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9" name="Google Shape;4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" name="Google Shape;51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6" name="Google Shape;5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" name="Google Shape;58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" name="Google Shape;62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3" name="Google Shape;63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6" name="Google Shape;66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7" name="Google Shape;67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9.jp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7.jp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hyperlink" Target="http://drive.google.com/file/d/1ys7HHSsOeRKr84glQS6590cVVTyY2sHY/view" TargetMode="External"/><Relationship Id="rId5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01529">
                <a:alpha val="75294"/>
              </a:srgbClr>
            </a:gs>
            <a:gs pos="50000">
              <a:srgbClr val="3A444E"/>
            </a:gs>
            <a:gs pos="100000">
              <a:srgbClr val="125A6A"/>
            </a:gs>
          </a:gsLst>
          <a:lin ang="8099331" scaled="0"/>
        </a:gra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ko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GUARDIAN -CCTV</a:t>
            </a:r>
            <a:r>
              <a:rPr lang="ko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감지체계</a:t>
            </a:r>
            <a:endParaRPr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86" name="Google Shape;8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49450" y="1925200"/>
            <a:ext cx="1026650" cy="10266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2634142" y="3089345"/>
            <a:ext cx="5783400" cy="15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                         5포병여</a:t>
            </a:r>
            <a:r>
              <a:rPr lang="ko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단 1포병단</a:t>
            </a:r>
            <a:r>
              <a:rPr lang="ko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 강선규</a:t>
            </a:r>
            <a:endParaRPr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                       1사단 수색대대 신기철</a:t>
            </a:r>
            <a:endParaRPr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                      35사단 정보통신대대  장성호</a:t>
            </a:r>
            <a:endParaRPr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                    30사단 전차대대  백승민</a:t>
            </a:r>
            <a:endParaRPr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   3사관학교 이승규</a:t>
            </a:r>
            <a:endParaRPr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                        과학화전투훈련단 오택환</a:t>
            </a:r>
            <a:endParaRPr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EE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idx="1" type="body"/>
          </p:nvPr>
        </p:nvSpPr>
        <p:spPr>
          <a:xfrm>
            <a:off x="763200" y="1548250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6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RTSP(실시간 스트리밍  프로토콜) 연결</a:t>
            </a:r>
            <a:endParaRPr b="1" sz="16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가디언은 RTSP 데이터를 웹에 스트리밍</a:t>
            </a:r>
            <a:endParaRPr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현 군 부대에서 운용하는 CCTV는 </a:t>
            </a: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네트워크 카메라</a:t>
            </a: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 / </a:t>
            </a: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단독망 DVR</a:t>
            </a:r>
            <a:endParaRPr b="1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네트워크 카메라는 자체적으로 RTSP 스트리밍 지원</a:t>
            </a:r>
            <a:endParaRPr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단독망 카메라가 연결되어있는 DVR은 PC와 다이렉트로 연결 함으로써 RTSP 스트리밍 지원가능</a:t>
            </a:r>
            <a:endParaRPr b="1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69" name="Google Shape;16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50" y="0"/>
            <a:ext cx="1462527" cy="48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2"/>
          <p:cNvSpPr txBox="1"/>
          <p:nvPr>
            <p:ph type="title"/>
          </p:nvPr>
        </p:nvSpPr>
        <p:spPr>
          <a:xfrm>
            <a:off x="729500" y="1015588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실제 부대 내 적용 방안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71" name="Google Shape;17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3858" y="2095175"/>
            <a:ext cx="3495693" cy="249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2"/>
          <p:cNvSpPr txBox="1"/>
          <p:nvPr/>
        </p:nvSpPr>
        <p:spPr>
          <a:xfrm>
            <a:off x="5872125" y="1639275"/>
            <a:ext cx="41787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단독망 운용 방식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EE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 txBox="1"/>
          <p:nvPr>
            <p:ph type="title"/>
          </p:nvPr>
        </p:nvSpPr>
        <p:spPr>
          <a:xfrm>
            <a:off x="727800" y="1015588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사업 전망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78" name="Google Shape;17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6225" y="1607388"/>
            <a:ext cx="5741051" cy="1310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3"/>
          <p:cNvSpPr txBox="1"/>
          <p:nvPr>
            <p:ph idx="1" type="body"/>
          </p:nvPr>
        </p:nvSpPr>
        <p:spPr>
          <a:xfrm>
            <a:off x="1594200" y="3042550"/>
            <a:ext cx="5955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CCTV 운용 시 부대 주요 시설 (정문, 위병소, 탄약고 등) </a:t>
            </a:r>
            <a:b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감시 중 사각지대를 최소화 하기위한 4면 감시 필요 </a:t>
            </a:r>
            <a:b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" u="sng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(한 시설 당 최소 4개의 CCTV 필요)</a:t>
            </a:r>
            <a:endParaRPr b="1" u="sng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(부대 주요 시설 + 기타 시설) * 4 = 40~60대 가량 필요</a:t>
            </a:r>
            <a:endParaRPr b="1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외곽 감시(외부 초소 또는 군사 지역 등) = 10대 가량 필요</a:t>
            </a:r>
            <a:endParaRPr b="1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b="1" lang="ko" u="sng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모든 시설 감시 시 최소 70~80대 필요.</a:t>
            </a:r>
            <a:endParaRPr b="1" u="sng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b="1" lang="ko" u="sng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전국 부대 수 (약 3000개) * 70~80대 = 어마어마한 비용 초래</a:t>
            </a:r>
            <a:endParaRPr b="1" u="sng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상용 솔루션은 가격이 너무 비싸서 유지보수 및 운용하기 어려운 점</a:t>
            </a:r>
            <a:endParaRPr b="1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80" name="Google Shape;18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450" y="0"/>
            <a:ext cx="1462527" cy="48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idx="1" type="body"/>
          </p:nvPr>
        </p:nvSpPr>
        <p:spPr>
          <a:xfrm>
            <a:off x="727800" y="1632600"/>
            <a:ext cx="3774300" cy="226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4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Nanum Gothic"/>
              <a:buChar char="●"/>
            </a:pPr>
            <a:r>
              <a:rPr b="1" lang="ko" sz="1700" u="sng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가디언 = 오픈소스 프로젝트</a:t>
            </a:r>
            <a:endParaRPr b="1" sz="1700" u="sng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Nanum Gothic"/>
              <a:buChar char="●"/>
            </a:pPr>
            <a:r>
              <a:rPr b="1" lang="ko" sz="17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오픈소스 활용 이점</a:t>
            </a:r>
            <a:endParaRPr b="1" sz="17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50" y="0"/>
            <a:ext cx="1462527" cy="48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4"/>
          <p:cNvSpPr txBox="1"/>
          <p:nvPr>
            <p:ph idx="1" type="body"/>
          </p:nvPr>
        </p:nvSpPr>
        <p:spPr>
          <a:xfrm>
            <a:off x="1152275" y="3157900"/>
            <a:ext cx="5223900" cy="226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군 내에서 들이는 비용없이 꾸준히 발전 가능</a:t>
            </a:r>
            <a:endParaRPr b="1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비용 절감으로 인한 부대 반입 용이</a:t>
            </a:r>
            <a:endParaRPr b="1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오픈소스 커뮤니티 활성화로 개발 유지 보수 용이</a:t>
            </a:r>
            <a:endParaRPr b="1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anum Gothic"/>
              <a:buChar char="●"/>
            </a:pPr>
            <a:r>
              <a:rPr b="1"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오픈소스로 더 발전하면 군 용 소프트웨어만이 아닌 CCTV 영상감시 솔루션으로 사회적 가치 창출</a:t>
            </a:r>
            <a:endParaRPr b="1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88" name="Google Shape;18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4900" y="783175"/>
            <a:ext cx="2158225" cy="215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4"/>
          <p:cNvSpPr txBox="1"/>
          <p:nvPr>
            <p:ph type="title"/>
          </p:nvPr>
        </p:nvSpPr>
        <p:spPr>
          <a:xfrm>
            <a:off x="727800" y="1015588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사업 전망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>
            <p:ph type="title"/>
          </p:nvPr>
        </p:nvSpPr>
        <p:spPr>
          <a:xfrm>
            <a:off x="771900" y="136490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감사합니다</a:t>
            </a:r>
            <a:endParaRPr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3858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67825" y="1253900"/>
            <a:ext cx="19137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목차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93" name="Google Shape;93;p14"/>
          <p:cNvSpPr txBox="1"/>
          <p:nvPr>
            <p:ph idx="2" type="body"/>
          </p:nvPr>
        </p:nvSpPr>
        <p:spPr>
          <a:xfrm>
            <a:off x="5174225" y="640600"/>
            <a:ext cx="3374400" cy="45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Nanum Gothic"/>
              <a:buAutoNum type="arabicPeriod"/>
            </a:pPr>
            <a:r>
              <a:rPr lang="ko" sz="21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프로젝트 소개</a:t>
            </a:r>
            <a:endParaRPr sz="210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Nanum Gothic"/>
              <a:buAutoNum type="arabicPeriod"/>
            </a:pPr>
            <a:r>
              <a:rPr lang="ko" sz="21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핵심 기능 설명</a:t>
            </a:r>
            <a:endParaRPr sz="210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Nanum Gothic"/>
              <a:buAutoNum type="arabicPeriod"/>
            </a:pPr>
            <a:r>
              <a:rPr lang="ko" sz="21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시연 영상</a:t>
            </a:r>
            <a:endParaRPr sz="210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Nanum Gothic"/>
              <a:buAutoNum type="arabicPeriod"/>
            </a:pPr>
            <a:r>
              <a:rPr lang="ko" sz="21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부대 내 적용 방안</a:t>
            </a:r>
            <a:endParaRPr sz="210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Nanum Gothic"/>
              <a:buAutoNum type="arabicPeriod"/>
            </a:pPr>
            <a:r>
              <a:rPr lang="ko" sz="21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국방 분야 활용성</a:t>
            </a:r>
            <a:endParaRPr sz="210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619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Nanum Gothic"/>
              <a:buAutoNum type="arabicPeriod"/>
            </a:pPr>
            <a:r>
              <a:rPr lang="ko" sz="2100">
                <a:solidFill>
                  <a:srgbClr val="FFFFFF"/>
                </a:solidFill>
                <a:latin typeface="Nanum Gothic"/>
                <a:ea typeface="Nanum Gothic"/>
                <a:cs typeface="Nanum Gothic"/>
                <a:sym typeface="Nanum Gothic"/>
              </a:rPr>
              <a:t>사업 전망</a:t>
            </a:r>
            <a:endParaRPr sz="2100">
              <a:solidFill>
                <a:srgbClr val="FFFFFF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EE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/>
        </p:nvSpPr>
        <p:spPr>
          <a:xfrm>
            <a:off x="10236225" y="2089325"/>
            <a:ext cx="41787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5250" y="3002000"/>
            <a:ext cx="3816600" cy="17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350">
                <a:solidFill>
                  <a:srgbClr val="1D1C1D"/>
                </a:solidFill>
                <a:latin typeface="Nanum Gothic"/>
                <a:ea typeface="Nanum Gothic"/>
                <a:cs typeface="Nanum Gothic"/>
                <a:sym typeface="Nanum Gothic"/>
              </a:rPr>
              <a:t>‘가디언’의 목표는 해이해진 CCTV 감시를 강화하고 CCTV 감시병이 근무를 원활하게 설 수 있도록 도와줍니다.</a:t>
            </a:r>
            <a:endParaRPr sz="15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50" y="0"/>
            <a:ext cx="1462527" cy="48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5050" y="2368950"/>
            <a:ext cx="3900674" cy="218462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5"/>
          <p:cNvSpPr txBox="1"/>
          <p:nvPr>
            <p:ph type="title"/>
          </p:nvPr>
        </p:nvSpPr>
        <p:spPr>
          <a:xfrm>
            <a:off x="729500" y="1015588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프로젝트 소개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410350" y="1848138"/>
            <a:ext cx="8603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ko" sz="1950">
                <a:solidFill>
                  <a:srgbClr val="1D1C1D"/>
                </a:solidFill>
                <a:latin typeface="Nanum Gothic"/>
                <a:ea typeface="Nanum Gothic"/>
                <a:cs typeface="Nanum Gothic"/>
                <a:sym typeface="Nanum Gothic"/>
              </a:rPr>
              <a:t>‘가디언’은 군 CCTV를 자동으로 감시하는 영상 감시 웹 어플리케이션입니다.</a:t>
            </a:r>
            <a:endParaRPr sz="20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EE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727800" y="1723675"/>
            <a:ext cx="8334300" cy="2261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현재 군 내 CCTV 상황</a:t>
            </a:r>
            <a:endParaRPr sz="1600">
              <a:solidFill>
                <a:srgbClr val="666666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anum Gothic"/>
              <a:buChar char="●"/>
            </a:pPr>
            <a:r>
              <a:rPr b="1" lang="ko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최근 몇몇 부대에서 위병소 경계 실패가 일어나면서 경계 근무 강조</a:t>
            </a:r>
            <a:endParaRPr b="1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anum Gothic"/>
              <a:buChar char="●"/>
            </a:pPr>
            <a:r>
              <a:rPr b="1" lang="ko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감시병이 다수의 CCTV  동시 감시         휴먼 에러 발생</a:t>
            </a:r>
            <a:endParaRPr b="1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anum Gothic"/>
              <a:buChar char="●"/>
            </a:pPr>
            <a:r>
              <a:rPr b="1" lang="ko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사소한 움직임 감지에 무분별한 경보음           알림에 대한 경각심 저하</a:t>
            </a:r>
            <a:endParaRPr b="1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Nanum Gothic"/>
              <a:buChar char="●"/>
            </a:pPr>
            <a:r>
              <a:rPr b="1" lang="ko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지속적인 감시로 인한 감시병의 피로도         사고 발생</a:t>
            </a:r>
            <a:endParaRPr b="1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cxnSp>
        <p:nvCxnSpPr>
          <p:cNvPr id="109" name="Google Shape;109;p16"/>
          <p:cNvCxnSpPr/>
          <p:nvPr/>
        </p:nvCxnSpPr>
        <p:spPr>
          <a:xfrm>
            <a:off x="4778250" y="3351550"/>
            <a:ext cx="233400" cy="7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0" name="Google Shape;110;p16"/>
          <p:cNvCxnSpPr/>
          <p:nvPr/>
        </p:nvCxnSpPr>
        <p:spPr>
          <a:xfrm>
            <a:off x="4298825" y="2934400"/>
            <a:ext cx="233400" cy="7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" name="Google Shape;111;p16"/>
          <p:cNvSpPr txBox="1"/>
          <p:nvPr/>
        </p:nvSpPr>
        <p:spPr>
          <a:xfrm>
            <a:off x="10236225" y="2089325"/>
            <a:ext cx="41787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50" y="0"/>
            <a:ext cx="1462527" cy="487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16"/>
          <p:cNvCxnSpPr/>
          <p:nvPr/>
        </p:nvCxnSpPr>
        <p:spPr>
          <a:xfrm>
            <a:off x="4724500" y="3788225"/>
            <a:ext cx="233400" cy="7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" name="Google Shape;114;p16"/>
          <p:cNvSpPr txBox="1"/>
          <p:nvPr>
            <p:ph type="title"/>
          </p:nvPr>
        </p:nvSpPr>
        <p:spPr>
          <a:xfrm>
            <a:off x="729500" y="1015588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프로젝트 소개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EE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729500" y="1015588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프로젝트 소개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729500" y="1611925"/>
            <a:ext cx="7222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개발 목표</a:t>
            </a:r>
            <a:endParaRPr b="1" sz="21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anum Gothic"/>
              <a:buChar char="●"/>
            </a:pPr>
            <a:r>
              <a:rPr b="1" lang="ko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부대 내 경계 근무가 강조됨에 따라 근무의 체계화 필요</a:t>
            </a:r>
            <a:endParaRPr b="1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anum Gothic"/>
              <a:buChar char="●"/>
            </a:pPr>
            <a:r>
              <a:rPr b="1" lang="ko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CCTV 내 사람과 차량 식별, 움직임 동선 파악 자동화</a:t>
            </a:r>
            <a:endParaRPr b="1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anum Gothic"/>
              <a:buChar char="●"/>
            </a:pPr>
            <a:r>
              <a:rPr b="1" lang="ko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CCTV 감시를 강화하고 CCTV 감시병의 근무 원활화</a:t>
            </a:r>
            <a:endParaRPr b="1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600"/>
              <a:buFont typeface="Nanum Gothic"/>
              <a:buChar char="●"/>
            </a:pPr>
            <a:r>
              <a:rPr b="1" lang="ko" sz="1600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CCTV 영상 식별 사항 데이터화</a:t>
            </a:r>
            <a:endParaRPr b="1" sz="16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50" y="0"/>
            <a:ext cx="1462527" cy="48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50" y="0"/>
            <a:ext cx="1462527" cy="48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EE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50" y="0"/>
            <a:ext cx="1462527" cy="48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075" y="2156400"/>
            <a:ext cx="4151051" cy="2333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 txBox="1"/>
          <p:nvPr/>
        </p:nvSpPr>
        <p:spPr>
          <a:xfrm>
            <a:off x="729500" y="1550800"/>
            <a:ext cx="6020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●"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사람 및 자동차 식별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b="1" lang="ko" sz="900">
                <a:latin typeface="Nanum Gothic"/>
                <a:ea typeface="Nanum Gothic"/>
                <a:cs typeface="Nanum Gothic"/>
                <a:sym typeface="Nanum Gothic"/>
              </a:rPr>
              <a:t>실시간 감시에 탁월한   </a:t>
            </a:r>
            <a:r>
              <a:rPr b="1" lang="ko" sz="900" u="sng">
                <a:latin typeface="Nanum Gothic"/>
                <a:ea typeface="Nanum Gothic"/>
                <a:cs typeface="Nanum Gothic"/>
                <a:sym typeface="Nanum Gothic"/>
              </a:rPr>
              <a:t>YOLOv4 모델</a:t>
            </a:r>
            <a:r>
              <a:rPr b="1" lang="ko" sz="900">
                <a:latin typeface="Nanum Gothic"/>
                <a:ea typeface="Nanum Gothic"/>
                <a:cs typeface="Nanum Gothic"/>
                <a:sym typeface="Nanum Gothic"/>
              </a:rPr>
              <a:t>을 활용.</a:t>
            </a:r>
            <a:endParaRPr b="1" sz="9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0" name="Google Shape;130;p18"/>
          <p:cNvSpPr txBox="1"/>
          <p:nvPr>
            <p:ph type="title"/>
          </p:nvPr>
        </p:nvSpPr>
        <p:spPr>
          <a:xfrm>
            <a:off x="729500" y="1015588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핵심 </a:t>
            </a: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기능 설명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1" name="Google Shape;131;p18"/>
          <p:cNvSpPr txBox="1"/>
          <p:nvPr/>
        </p:nvSpPr>
        <p:spPr>
          <a:xfrm>
            <a:off x="4923000" y="1550800"/>
            <a:ext cx="40752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●"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YOLO (You Only Look Once) 모델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4961175" y="2026300"/>
            <a:ext cx="4075200" cy="23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Char char="●"/>
            </a:pPr>
            <a:r>
              <a:rPr b="1" lang="ko" sz="1100">
                <a:latin typeface="Nanum Gothic"/>
                <a:ea typeface="Nanum Gothic"/>
                <a:cs typeface="Nanum Gothic"/>
                <a:sym typeface="Nanum Gothic"/>
              </a:rPr>
              <a:t>YOLO는 기존 Object Detection 모델들 보다 높은 정확도를 추구하는 것이 아닌, 근접한 정확도를 가지면서 많은 양의 이미지를 처리하고자 등장한 모델</a:t>
            </a:r>
            <a:endParaRPr b="1"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Nanum Gothic"/>
              <a:buChar char="●"/>
            </a:pPr>
            <a:r>
              <a:rPr b="1" lang="ko" sz="1100">
                <a:latin typeface="Nanum Gothic"/>
                <a:ea typeface="Nanum Gothic"/>
                <a:cs typeface="Nanum Gothic"/>
                <a:sym typeface="Nanum Gothic"/>
              </a:rPr>
              <a:t>실시간으로 이미지를 탐지 해야하는 CCTV 프로젝트에 적합한 모델</a:t>
            </a:r>
            <a:endParaRPr b="1"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44875" y="3350852"/>
            <a:ext cx="2907800" cy="142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EE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50" y="0"/>
            <a:ext cx="1462527" cy="48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575" y="2131175"/>
            <a:ext cx="4141949" cy="232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/>
        </p:nvSpPr>
        <p:spPr>
          <a:xfrm>
            <a:off x="729500" y="1550800"/>
            <a:ext cx="6020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●"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식별한 물체의 이동 거리 추적 시각화</a:t>
            </a:r>
            <a:br>
              <a:rPr b="1" lang="ko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b="1" lang="ko" sz="900" u="sng">
                <a:latin typeface="Nanum Gothic"/>
                <a:ea typeface="Nanum Gothic"/>
                <a:cs typeface="Nanum Gothic"/>
                <a:sym typeface="Nanum Gothic"/>
              </a:rPr>
              <a:t>OpenCV Optical Flow(광학 흐름) 기술</a:t>
            </a:r>
            <a:r>
              <a:rPr b="1" lang="ko" sz="900">
                <a:latin typeface="Nanum Gothic"/>
                <a:ea typeface="Nanum Gothic"/>
                <a:cs typeface="Nanum Gothic"/>
                <a:sym typeface="Nanum Gothic"/>
              </a:rPr>
              <a:t>을 활용</a:t>
            </a:r>
            <a:br>
              <a:rPr b="1" lang="ko">
                <a:latin typeface="Nanum Gothic"/>
                <a:ea typeface="Nanum Gothic"/>
                <a:cs typeface="Nanum Gothic"/>
                <a:sym typeface="Nanum Gothic"/>
              </a:rPr>
            </a:br>
            <a:endParaRPr b="1" sz="9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1" name="Google Shape;141;p19"/>
          <p:cNvSpPr txBox="1"/>
          <p:nvPr>
            <p:ph type="title"/>
          </p:nvPr>
        </p:nvSpPr>
        <p:spPr>
          <a:xfrm>
            <a:off x="729500" y="1015588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핵심 기능 설명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1172825" y="4459200"/>
            <a:ext cx="40752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latin typeface="Lato"/>
                <a:ea typeface="Lato"/>
                <a:cs typeface="Lato"/>
                <a:sym typeface="Lato"/>
              </a:rPr>
              <a:t>[식별됐던 사람 객체가 담을 넘어서 이동한 사진]</a:t>
            </a:r>
            <a:endParaRPr b="1"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4895875" y="1550800"/>
            <a:ext cx="40752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●"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Optical Flow (광학 흐름)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44" name="Google Shape;14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1725" y="3384700"/>
            <a:ext cx="2963500" cy="131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9"/>
          <p:cNvSpPr txBox="1"/>
          <p:nvPr/>
        </p:nvSpPr>
        <p:spPr>
          <a:xfrm>
            <a:off x="4945400" y="2026300"/>
            <a:ext cx="40752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Char char="●"/>
            </a:pPr>
            <a:r>
              <a:rPr b="1" lang="ko" sz="1000">
                <a:latin typeface="Nanum Gothic"/>
                <a:ea typeface="Nanum Gothic"/>
                <a:cs typeface="Nanum Gothic"/>
                <a:sym typeface="Nanum Gothic"/>
              </a:rPr>
              <a:t>Optical Flow는 카메라 또는 물체의 이동에 의해 생기는 </a:t>
            </a:r>
            <a:r>
              <a:rPr b="1" lang="ko" sz="1000" u="sng">
                <a:latin typeface="Nanum Gothic"/>
                <a:ea typeface="Nanum Gothic"/>
                <a:cs typeface="Nanum Gothic"/>
                <a:sym typeface="Nanum Gothic"/>
              </a:rPr>
              <a:t>연속된 2개의 이미지 간의 어떤 이동에 대한 움직임 패턴</a:t>
            </a:r>
            <a:endParaRPr b="1" sz="1000" u="sng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anum Gothic"/>
              <a:buChar char="●"/>
            </a:pPr>
            <a:r>
              <a:rPr b="1" lang="ko" sz="1000">
                <a:latin typeface="Nanum Gothic"/>
                <a:ea typeface="Nanum Gothic"/>
                <a:cs typeface="Nanum Gothic"/>
                <a:sym typeface="Nanum Gothic"/>
              </a:rPr>
              <a:t>움직임 패턴은 첫번째 프레임에서 두번째 프레임 간의 어떤 지점의 이동을 보여주는 </a:t>
            </a:r>
            <a:r>
              <a:rPr b="1" lang="ko" sz="1000" u="sng">
                <a:latin typeface="Nanum Gothic"/>
                <a:ea typeface="Nanum Gothic"/>
                <a:cs typeface="Nanum Gothic"/>
                <a:sym typeface="Nanum Gothic"/>
              </a:rPr>
              <a:t>2차원 변위 벡터(Displacement Vector)</a:t>
            </a:r>
            <a:r>
              <a:rPr b="1" lang="ko" sz="1000">
                <a:latin typeface="Nanum Gothic"/>
                <a:ea typeface="Nanum Gothic"/>
                <a:cs typeface="Nanum Gothic"/>
                <a:sym typeface="Nanum Gothic"/>
              </a:rPr>
              <a:t>입니다.</a:t>
            </a:r>
            <a:endParaRPr b="1" sz="1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5465125" y="4700300"/>
            <a:ext cx="40752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900">
                <a:latin typeface="Lato"/>
                <a:ea typeface="Lato"/>
                <a:cs typeface="Lato"/>
                <a:sym typeface="Lato"/>
              </a:rPr>
              <a:t>[5개의 연속된 프레임에서 빨간 공이 이동하고 있는 그림]</a:t>
            </a:r>
            <a:endParaRPr b="1"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EE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50" y="0"/>
            <a:ext cx="1462527" cy="48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 txBox="1"/>
          <p:nvPr>
            <p:ph type="title"/>
          </p:nvPr>
        </p:nvSpPr>
        <p:spPr>
          <a:xfrm>
            <a:off x="729500" y="1015588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핵심 기능 설명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3" name="Google Shape;153;p20"/>
          <p:cNvSpPr txBox="1"/>
          <p:nvPr/>
        </p:nvSpPr>
        <p:spPr>
          <a:xfrm>
            <a:off x="729500" y="1641963"/>
            <a:ext cx="6020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●"/>
            </a:pPr>
            <a:r>
              <a:rPr b="1" lang="ko" sz="1500">
                <a:latin typeface="Nanum Gothic"/>
                <a:ea typeface="Nanum Gothic"/>
                <a:cs typeface="Nanum Gothic"/>
                <a:sym typeface="Nanum Gothic"/>
              </a:rPr>
              <a:t>탐지 / 추적 판단 모델 (기능 최적화 및 정확도 향상)</a:t>
            </a:r>
            <a:br>
              <a:rPr b="1" lang="ko" sz="1000" u="sng">
                <a:latin typeface="Nanum Gothic"/>
                <a:ea typeface="Nanum Gothic"/>
                <a:cs typeface="Nanum Gothic"/>
                <a:sym typeface="Nanum Gothic"/>
              </a:rPr>
            </a:br>
            <a:br>
              <a:rPr b="1" lang="ko" sz="1000" u="sng">
                <a:latin typeface="Nanum Gothic"/>
                <a:ea typeface="Nanum Gothic"/>
                <a:cs typeface="Nanum Gothic"/>
                <a:sym typeface="Nanum Gothic"/>
              </a:rPr>
            </a:br>
            <a:endParaRPr b="1" sz="1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4500" y="2117475"/>
            <a:ext cx="3756800" cy="198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0"/>
          <p:cNvSpPr txBox="1"/>
          <p:nvPr/>
        </p:nvSpPr>
        <p:spPr>
          <a:xfrm>
            <a:off x="835625" y="2155100"/>
            <a:ext cx="40752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●"/>
            </a:pPr>
            <a:r>
              <a:rPr b="1" lang="ko" sz="1100" u="sng">
                <a:latin typeface="Nanum Gothic"/>
                <a:ea typeface="Nanum Gothic"/>
                <a:cs typeface="Nanum Gothic"/>
                <a:sym typeface="Nanum Gothic"/>
              </a:rPr>
              <a:t>Background Subtraction 기술</a:t>
            </a:r>
            <a:r>
              <a:rPr b="1" lang="ko" sz="1100">
                <a:latin typeface="Nanum Gothic"/>
                <a:ea typeface="Nanum Gothic"/>
                <a:cs typeface="Nanum Gothic"/>
                <a:sym typeface="Nanum Gothic"/>
              </a:rPr>
              <a:t>로 움직임 감지 먼저 처리하고 움직임 감지가 일어났을 때만 탐지와 추적을 시작함</a:t>
            </a:r>
            <a:endParaRPr b="1"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●"/>
            </a:pPr>
            <a:r>
              <a:rPr b="1" lang="ko" sz="1100" u="sng">
                <a:latin typeface="Nanum Gothic"/>
                <a:ea typeface="Nanum Gothic"/>
                <a:cs typeface="Nanum Gothic"/>
                <a:sym typeface="Nanum Gothic"/>
              </a:rPr>
              <a:t>움직임 감지가 시작되면 매 프레임 별로 탐지 혹은 추적할지 판단해 연산량 대비 정확도 향상</a:t>
            </a:r>
            <a:endParaRPr b="1" sz="1100" u="sng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 u="sng"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anum Gothic"/>
              <a:buChar char="●"/>
            </a:pPr>
            <a:r>
              <a:rPr b="1" lang="ko" sz="1100" u="sng">
                <a:latin typeface="Nanum Gothic"/>
                <a:ea typeface="Nanum Gothic"/>
                <a:cs typeface="Nanum Gothic"/>
                <a:sym typeface="Nanum Gothic"/>
              </a:rPr>
              <a:t>탐지와 추적 처리를 구별 하지 않고 한 루틴에서 처리함</a:t>
            </a:r>
            <a:endParaRPr sz="16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9EDEE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450" y="0"/>
            <a:ext cx="1462527" cy="48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 title="가디언 시연영상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7074" y="1928250"/>
            <a:ext cx="6096327" cy="307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1"/>
          <p:cNvSpPr txBox="1"/>
          <p:nvPr/>
        </p:nvSpPr>
        <p:spPr>
          <a:xfrm>
            <a:off x="820700" y="1514250"/>
            <a:ext cx="46341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●"/>
            </a:pPr>
            <a:r>
              <a:rPr b="1" lang="ko">
                <a:latin typeface="Nanum Gothic"/>
                <a:ea typeface="Nanum Gothic"/>
                <a:cs typeface="Nanum Gothic"/>
                <a:sym typeface="Nanum Gothic"/>
              </a:rPr>
              <a:t>시연 영상에서는 메인 화면을 감시하고 있습니다.</a:t>
            </a:r>
            <a:endParaRPr b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3" name="Google Shape;163;p21"/>
          <p:cNvSpPr txBox="1"/>
          <p:nvPr>
            <p:ph type="title"/>
          </p:nvPr>
        </p:nvSpPr>
        <p:spPr>
          <a:xfrm>
            <a:off x="729500" y="1015588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rPr>
              <a:t>시연 영상</a:t>
            </a:r>
            <a:endParaRPr sz="1300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